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60" r:id="rId5"/>
    <p:sldId id="261" r:id="rId6"/>
    <p:sldId id="262" r:id="rId7"/>
    <p:sldId id="263" r:id="rId8"/>
    <p:sldId id="264" r:id="rId9"/>
    <p:sldId id="267" r:id="rId10"/>
    <p:sldId id="269" r:id="rId11"/>
    <p:sldId id="270" r:id="rId12"/>
    <p:sldId id="271" r:id="rId13"/>
    <p:sldId id="273" r:id="rId14"/>
    <p:sldId id="275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7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21/05/2015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21/05/2015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21/05/2015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21/05/2015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21/05/2015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21/05/2015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21/05/2015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21/05/2015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21/05/2015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21/05/2015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21/05/2015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21/05/2015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Área Académica</a:t>
            </a: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: </a:t>
            </a: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FÍSICA</a:t>
            </a:r>
            <a:endParaRPr lang="es-MX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pitchFamily="34" charset="0"/>
            </a:endParaRPr>
          </a:p>
          <a:p>
            <a:pPr lvl="1"/>
            <a: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/>
            </a:r>
            <a:b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</a:br>
            <a: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/>
            </a:r>
            <a:b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Tema</a:t>
            </a: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: Movimiento Horizontal</a:t>
            </a:r>
          </a:p>
          <a:p>
            <a:pPr lvl="1"/>
            <a:endParaRPr lang="es-MX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pitchFamily="34" charset="0"/>
            </a:endParaRPr>
          </a:p>
          <a:p>
            <a:pPr lvl="1"/>
            <a: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/>
            </a:r>
            <a:b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</a:b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Profesor: </a:t>
            </a: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ING. MARÍA GUADALUPE VÁZQUEZ SANTOS</a:t>
            </a:r>
          </a:p>
          <a:p>
            <a:pPr lvl="1"/>
            <a: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/>
            </a:r>
            <a:b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</a:br>
            <a: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/>
            </a:r>
            <a:b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Periodo</a:t>
            </a: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: ENERO-JUNIO 2015</a:t>
            </a:r>
            <a:endParaRPr lang="es-MX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35896" y="692696"/>
            <a:ext cx="5045732" cy="350912"/>
          </a:xfrm>
        </p:spPr>
        <p:txBody>
          <a:bodyPr>
            <a:noAutofit/>
          </a:bodyPr>
          <a:lstStyle/>
          <a:p>
            <a:pPr algn="l"/>
            <a:r>
              <a:rPr lang="es-ES" sz="3600" dirty="0" smtClean="0">
                <a:solidFill>
                  <a:prstClr val="black"/>
                </a:solidFill>
                <a:latin typeface="Comic Sans MS" pitchFamily="66" charset="0"/>
              </a:rPr>
              <a:t>Movimiento horizontal</a:t>
            </a:r>
            <a:endParaRPr lang="es-MX" sz="5400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lvl="0" indent="0">
              <a:spcBef>
                <a:spcPts val="0"/>
              </a:spcBef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251520" y="1268760"/>
            <a:ext cx="842493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s-MX" sz="3200" dirty="0">
                <a:latin typeface="Comic Sans MS" pitchFamily="66" charset="0"/>
              </a:rPr>
              <a:t>Un cuerpo tiene movimiento cuando cambia su Posición a medida que transcurre el tiempo</a:t>
            </a:r>
            <a:r>
              <a:rPr lang="es-MX" sz="3200" dirty="0" smtClean="0">
                <a:latin typeface="Comic Sans MS" pitchFamily="66" charset="0"/>
              </a:rPr>
              <a:t>.</a:t>
            </a:r>
          </a:p>
          <a:p>
            <a:pPr>
              <a:lnSpc>
                <a:spcPct val="80000"/>
              </a:lnSpc>
              <a:defRPr/>
            </a:pPr>
            <a:endParaRPr lang="es-MX" sz="3200" dirty="0" smtClean="0">
              <a:latin typeface="Comic Sans MS" pitchFamily="66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3200" dirty="0" smtClean="0">
                <a:latin typeface="Comic Sans MS" pitchFamily="66" charset="0"/>
              </a:rPr>
              <a:t>Rapidez</a:t>
            </a:r>
            <a:endParaRPr lang="es-MX" sz="3200" dirty="0">
              <a:latin typeface="Comic Sans MS" pitchFamily="66" charset="0"/>
            </a:endParaRPr>
          </a:p>
          <a:p>
            <a:pPr>
              <a:lnSpc>
                <a:spcPct val="80000"/>
              </a:lnSpc>
              <a:defRPr/>
            </a:pPr>
            <a:endParaRPr lang="es-MX" sz="3200" dirty="0" smtClean="0">
              <a:latin typeface="Comic Sans MS" pitchFamily="66" charset="0"/>
            </a:endParaRPr>
          </a:p>
          <a:p>
            <a:pPr>
              <a:lnSpc>
                <a:spcPct val="80000"/>
              </a:lnSpc>
              <a:defRPr/>
            </a:pPr>
            <a:r>
              <a:rPr lang="es-MX" sz="3200" dirty="0">
                <a:latin typeface="Comic Sans MS" pitchFamily="66" charset="0"/>
              </a:rPr>
              <a:t>Es una cantidad escalar que únicamente indica  la magnitud de la velocidad y no específica la dirección del movimiento</a:t>
            </a:r>
            <a:r>
              <a:rPr lang="es-MX" sz="2800" dirty="0"/>
              <a:t>.</a:t>
            </a:r>
            <a:endParaRPr lang="es-ES" sz="2800" dirty="0"/>
          </a:p>
          <a:p>
            <a:pPr>
              <a:lnSpc>
                <a:spcPct val="80000"/>
              </a:lnSpc>
              <a:defRPr/>
            </a:pPr>
            <a:endParaRPr lang="es-MX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82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3968" y="332656"/>
            <a:ext cx="4392488" cy="792088"/>
          </a:xfrm>
        </p:spPr>
        <p:txBody>
          <a:bodyPr>
            <a:normAutofit/>
          </a:bodyPr>
          <a:lstStyle/>
          <a:p>
            <a:pPr algn="l"/>
            <a:r>
              <a:rPr lang="es-ES" sz="3200" dirty="0" smtClean="0">
                <a:solidFill>
                  <a:prstClr val="black"/>
                </a:solidFill>
                <a:latin typeface="Comic Sans MS" pitchFamily="66" charset="0"/>
              </a:rPr>
              <a:t>Ejercicios propuestos</a:t>
            </a:r>
            <a:endParaRPr lang="es-MX" sz="5400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55000" lnSpcReduction="20000"/>
          </a:bodyPr>
          <a:lstStyle/>
          <a:p>
            <a:pPr marL="0" lvl="0" indent="0" algn="just">
              <a:spcBef>
                <a:spcPts val="0"/>
              </a:spcBef>
              <a:buNone/>
            </a:pPr>
            <a:endParaRPr lang="fr-FR" dirty="0"/>
          </a:p>
          <a:p>
            <a:pPr algn="just">
              <a:buNone/>
            </a:pPr>
            <a:r>
              <a:rPr lang="es-ES" sz="4500" dirty="0" smtClean="0">
                <a:latin typeface="Comic Sans MS" pitchFamily="66" charset="0"/>
              </a:rPr>
              <a:t>1</a:t>
            </a:r>
            <a:r>
              <a:rPr lang="es-ES" sz="4500" dirty="0">
                <a:latin typeface="Comic Sans MS" pitchFamily="66" charset="0"/>
              </a:rPr>
              <a:t>.- Determine la distancia en metros que recorrerá un motociclista durante 10 segundos si lleva una velocidad media de 60 km/h al oeste.</a:t>
            </a:r>
          </a:p>
          <a:p>
            <a:pPr algn="just">
              <a:buNone/>
            </a:pPr>
            <a:r>
              <a:rPr lang="es-ES" sz="4500" dirty="0">
                <a:solidFill>
                  <a:schemeClr val="tx2"/>
                </a:solidFill>
                <a:latin typeface="Comic Sans MS" pitchFamily="66" charset="0"/>
              </a:rPr>
              <a:t>R. 166.6 m al oeste</a:t>
            </a:r>
          </a:p>
          <a:p>
            <a:pPr algn="just">
              <a:buNone/>
            </a:pPr>
            <a:r>
              <a:rPr lang="es-ES" sz="4500" dirty="0">
                <a:latin typeface="Comic Sans MS" pitchFamily="66" charset="0"/>
              </a:rPr>
              <a:t>2.- Calcular la velocidad media de un móvil si partió al este con una velocidad inicial de 2 m/s y su velocidad final fue de 2.7 m/s. </a:t>
            </a:r>
            <a:r>
              <a:rPr lang="es-ES" sz="4500" dirty="0">
                <a:solidFill>
                  <a:schemeClr val="accent1"/>
                </a:solidFill>
                <a:latin typeface="Comic Sans MS" pitchFamily="66" charset="0"/>
              </a:rPr>
              <a:t>R.2.35 m/s</a:t>
            </a:r>
          </a:p>
          <a:p>
            <a:pPr algn="just">
              <a:buNone/>
            </a:pPr>
            <a:r>
              <a:rPr lang="es-ES" sz="4500" dirty="0">
                <a:latin typeface="Comic Sans MS" pitchFamily="66" charset="0"/>
              </a:rPr>
              <a:t>3.-Encuentre la velocidad promedio de un móvil  que durante su recorrido hacia el norte tuvo las siguientes velocidades: v1=18.5 m/s, v2=22 m/s, v3.-= 20.3 m/s, v4= 21.5 m/s</a:t>
            </a:r>
          </a:p>
          <a:p>
            <a:pPr algn="just">
              <a:buNone/>
            </a:pPr>
            <a:r>
              <a:rPr lang="es-ES" sz="4500" dirty="0">
                <a:solidFill>
                  <a:schemeClr val="tx2"/>
                </a:solidFill>
                <a:latin typeface="Comic Sans MS" pitchFamily="66" charset="0"/>
              </a:rPr>
              <a:t>R. 20.57 </a:t>
            </a:r>
            <a:r>
              <a:rPr lang="es-ES" sz="4500" dirty="0" smtClean="0">
                <a:solidFill>
                  <a:schemeClr val="tx2"/>
                </a:solidFill>
                <a:latin typeface="Comic Sans MS" pitchFamily="66" charset="0"/>
              </a:rPr>
              <a:t>m/s</a:t>
            </a:r>
            <a:endParaRPr lang="fr-FR" sz="4500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2953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0" y="404664"/>
            <a:ext cx="4104456" cy="864097"/>
          </a:xfrm>
        </p:spPr>
        <p:txBody>
          <a:bodyPr>
            <a:normAutofit/>
          </a:bodyPr>
          <a:lstStyle/>
          <a:p>
            <a:pPr algn="l"/>
            <a:r>
              <a:rPr lang="es-ES" sz="4000" dirty="0" smtClean="0">
                <a:solidFill>
                  <a:prstClr val="black"/>
                </a:solidFill>
                <a:latin typeface="Comic Sans MS" pitchFamily="66" charset="0"/>
              </a:rPr>
              <a:t>Aceleración</a:t>
            </a:r>
            <a:endParaRPr lang="es-MX" sz="6600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lvl="0" indent="0">
              <a:spcBef>
                <a:spcPts val="0"/>
              </a:spcBef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533194" y="1412777"/>
            <a:ext cx="828092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MX" sz="3200" dirty="0">
                <a:latin typeface="Comic Sans MS" pitchFamily="66" charset="0"/>
              </a:rPr>
              <a:t>Es la variación de la velocidad de un móvil en cada unidad de tiempo</a:t>
            </a:r>
            <a:r>
              <a:rPr lang="es-MX" sz="3200" dirty="0" smtClean="0">
                <a:latin typeface="Comic Sans MS" pitchFamily="66" charset="0"/>
              </a:rPr>
              <a:t>.</a:t>
            </a:r>
          </a:p>
          <a:p>
            <a:pPr>
              <a:defRPr/>
            </a:pPr>
            <a:endParaRPr lang="es-MX" sz="2800" dirty="0">
              <a:latin typeface="Comic Sans MS" pitchFamily="66" charset="0"/>
            </a:endParaRPr>
          </a:p>
          <a:p>
            <a:pPr>
              <a:defRPr/>
            </a:pPr>
            <a:endParaRPr lang="es-MX" sz="2800" dirty="0" smtClean="0">
              <a:latin typeface="Comic Sans MS" pitchFamily="66" charset="0"/>
            </a:endParaRPr>
          </a:p>
          <a:p>
            <a:pPr>
              <a:defRPr/>
            </a:pPr>
            <a:endParaRPr lang="es-MX" sz="2800" dirty="0">
              <a:latin typeface="Comic Sans MS" pitchFamily="66" charset="0"/>
            </a:endParaRPr>
          </a:p>
          <a:p>
            <a:pPr>
              <a:defRPr/>
            </a:pPr>
            <a:endParaRPr lang="es-MX" sz="2800" dirty="0" smtClean="0">
              <a:latin typeface="Comic Sans MS" pitchFamily="66" charset="0"/>
            </a:endParaRPr>
          </a:p>
          <a:p>
            <a:pPr>
              <a:defRPr/>
            </a:pPr>
            <a:endParaRPr lang="es-ES" sz="2800" dirty="0">
              <a:latin typeface="Comic Sans MS" pitchFamily="66" charset="0"/>
            </a:endParaRP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238365"/>
              </p:ext>
            </p:extLst>
          </p:nvPr>
        </p:nvGraphicFramePr>
        <p:xfrm>
          <a:off x="2268539" y="2643188"/>
          <a:ext cx="3031780" cy="1361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cuación" r:id="rId4" imgW="875920" imgH="393529" progId="Equation.3">
                  <p:embed/>
                </p:oleObj>
              </mc:Choice>
              <mc:Fallback>
                <p:oleObj name="Ecuación" r:id="rId4" imgW="875920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9" y="2643188"/>
                        <a:ext cx="3031780" cy="13618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274723"/>
              </p:ext>
            </p:extLst>
          </p:nvPr>
        </p:nvGraphicFramePr>
        <p:xfrm>
          <a:off x="2268538" y="4508500"/>
          <a:ext cx="3055732" cy="1800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cuación" r:id="rId6" imgW="710891" imgH="418918" progId="Equation.3">
                  <p:embed/>
                </p:oleObj>
              </mc:Choice>
              <mc:Fallback>
                <p:oleObj name="Ecuación" r:id="rId6" imgW="710891" imgH="418918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4508500"/>
                        <a:ext cx="3055732" cy="18008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57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35896" y="701824"/>
            <a:ext cx="5040560" cy="491976"/>
          </a:xfrm>
        </p:spPr>
        <p:txBody>
          <a:bodyPr>
            <a:noAutofit/>
          </a:bodyPr>
          <a:lstStyle/>
          <a:p>
            <a:pPr algn="l"/>
            <a:r>
              <a:rPr lang="es-ES" sz="3600" dirty="0" smtClean="0">
                <a:solidFill>
                  <a:prstClr val="black"/>
                </a:solidFill>
                <a:latin typeface="Comic Sans MS" pitchFamily="66" charset="0"/>
              </a:rPr>
              <a:t>Problemas propuestos</a:t>
            </a:r>
            <a:endParaRPr lang="es-MX" sz="6000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323528" y="1340769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/>
            <a:r>
              <a:rPr lang="es-ES" sz="3200" dirty="0">
                <a:latin typeface="Comic Sans MS" pitchFamily="66" charset="0"/>
              </a:rPr>
              <a:t>1.- Un automóvil adquiere una velocidad de 40km/h al sur en 4 s. ¿Cuál es su aceleración en m/s</a:t>
            </a:r>
            <a:r>
              <a:rPr lang="en-US" sz="3200" dirty="0">
                <a:latin typeface="Comic Sans MS" pitchFamily="66" charset="0"/>
                <a:cs typeface="Times New Roman" pitchFamily="18" charset="0"/>
              </a:rPr>
              <a:t>²? </a:t>
            </a:r>
            <a:r>
              <a:rPr lang="en-US" sz="3200" dirty="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2.77m/s²</a:t>
            </a:r>
          </a:p>
          <a:p>
            <a:pPr marL="609600" indent="-609600"/>
            <a:r>
              <a:rPr lang="en-US" sz="3200" dirty="0">
                <a:latin typeface="Comic Sans MS" pitchFamily="66" charset="0"/>
                <a:cs typeface="Times New Roman" pitchFamily="18" charset="0"/>
              </a:rPr>
              <a:t>2.- Un motociclista lleva una velocidad inicial de 2 m/s al sur, a los 3 s, su velocidad es de 6 m/s. Determinar:</a:t>
            </a:r>
          </a:p>
          <a:p>
            <a:pPr marL="609600" indent="-609600">
              <a:buFont typeface="Wingdings" pitchFamily="2" charset="2"/>
              <a:buAutoNum type="alphaLcParenR"/>
            </a:pPr>
            <a:r>
              <a:rPr lang="en-US" sz="3200" dirty="0">
                <a:latin typeface="Comic Sans MS" pitchFamily="66" charset="0"/>
                <a:cs typeface="Times New Roman" pitchFamily="18" charset="0"/>
              </a:rPr>
              <a:t>Su aceleración media.  </a:t>
            </a:r>
            <a:r>
              <a:rPr lang="en-US" sz="3200" dirty="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1.33 m/s²</a:t>
            </a:r>
          </a:p>
          <a:p>
            <a:pPr marL="609600" indent="-609600">
              <a:buFont typeface="Wingdings" pitchFamily="2" charset="2"/>
              <a:buAutoNum type="alphaLcParenR"/>
            </a:pPr>
            <a:r>
              <a:rPr lang="en-US" sz="3200" dirty="0">
                <a:latin typeface="Comic Sans MS" pitchFamily="66" charset="0"/>
                <a:cs typeface="Times New Roman" pitchFamily="18" charset="0"/>
              </a:rPr>
              <a:t>Su desplazamiento en ese tiempo.</a:t>
            </a:r>
          </a:p>
          <a:p>
            <a:pPr marL="609600" indent="-609600"/>
            <a:r>
              <a:rPr lang="en-US" sz="3200" dirty="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d= 11.985 m al sur</a:t>
            </a:r>
            <a:r>
              <a:rPr lang="en-US" sz="3200" dirty="0">
                <a:latin typeface="Comic Sans MS" pitchFamily="66" charset="0"/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6565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pPr algn="l"/>
            <a:r>
              <a:rPr lang="es-MX" dirty="0" smtClean="0">
                <a:latin typeface="Comic Sans MS" pitchFamily="66" charset="0"/>
              </a:rPr>
              <a:t>Bibliografía:</a:t>
            </a:r>
            <a:endParaRPr lang="es-MX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fr-FR" dirty="0" smtClean="0">
                <a:latin typeface="Comic Sans MS" pitchFamily="66" charset="0"/>
              </a:rPr>
              <a:t>Nivel 10 Plus. </a:t>
            </a:r>
            <a:r>
              <a:rPr lang="fr-FR" dirty="0">
                <a:latin typeface="Comic Sans MS" pitchFamily="66" charset="0"/>
              </a:rPr>
              <a:t>E</a:t>
            </a:r>
            <a:r>
              <a:rPr lang="fr-FR" dirty="0" smtClean="0">
                <a:latin typeface="Comic Sans MS" pitchFamily="66" charset="0"/>
              </a:rPr>
              <a:t>ditorial </a:t>
            </a:r>
            <a:r>
              <a:rPr lang="fr-FR" dirty="0">
                <a:latin typeface="Comic Sans MS" pitchFamily="66" charset="0"/>
              </a:rPr>
              <a:t>G</a:t>
            </a:r>
            <a:r>
              <a:rPr lang="fr-FR" dirty="0" smtClean="0">
                <a:latin typeface="Comic Sans MS" pitchFamily="66" charset="0"/>
              </a:rPr>
              <a:t>rupo Oceáno</a:t>
            </a:r>
            <a:r>
              <a:rPr lang="fr-FR" dirty="0">
                <a:latin typeface="Comic Sans MS" pitchFamily="66" charset="0"/>
              </a:rPr>
              <a:t>.</a:t>
            </a:r>
            <a:r>
              <a:rPr lang="fr-FR" dirty="0" smtClean="0">
                <a:latin typeface="Comic Sans MS" pitchFamily="66" charset="0"/>
              </a:rPr>
              <a:t> Júarez Pérez y María Villalba</a:t>
            </a:r>
            <a:r>
              <a:rPr lang="fr-FR" dirty="0">
                <a:latin typeface="Comic Sans MS" pitchFamily="66" charset="0"/>
              </a:rPr>
              <a:t>.</a:t>
            </a:r>
            <a:r>
              <a:rPr lang="fr-FR" dirty="0" smtClean="0">
                <a:latin typeface="Comic Sans MS" pitchFamily="66" charset="0"/>
              </a:rPr>
              <a:t> Impreso en España. ISBN: 978-84-494-3630-7. </a:t>
            </a:r>
            <a:r>
              <a:rPr lang="fr-FR" dirty="0">
                <a:latin typeface="Comic Sans MS" pitchFamily="66" charset="0"/>
              </a:rPr>
              <a:t>P</a:t>
            </a:r>
            <a:r>
              <a:rPr lang="fr-FR" dirty="0" smtClean="0">
                <a:latin typeface="Comic Sans MS" pitchFamily="66" charset="0"/>
              </a:rPr>
              <a:t>áginas: 949, 950, 951, 952 y 953.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fr-FR" dirty="0" smtClean="0">
                <a:latin typeface="Comic Sans MS" pitchFamily="66" charset="0"/>
              </a:rPr>
              <a:t>Física General. Héctor Pérez Montiel. Grupo Patria Cultural.</a:t>
            </a:r>
            <a:endParaRPr lang="fr-FR" dirty="0">
              <a:latin typeface="Comic Sans MS" pitchFamily="66" charset="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2125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720" y="908720"/>
            <a:ext cx="6912768" cy="792088"/>
          </a:xfrm>
        </p:spPr>
        <p:txBody>
          <a:bodyPr>
            <a:normAutofit fontScale="90000"/>
          </a:bodyPr>
          <a:lstStyle/>
          <a:p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/>
            </a:r>
            <a:b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</a:br>
            <a:r>
              <a:rPr lang="fr-FR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Tema</a:t>
            </a:r>
            <a:r>
              <a:rPr lang="fr-FR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: </a:t>
            </a:r>
            <a:r>
              <a:rPr lang="fr-FR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Movimiento horizontal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</a:br>
            <a:endParaRPr lang="es-MX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Abstract:</a:t>
            </a:r>
          </a:p>
          <a:p>
            <a:pPr algn="just">
              <a:lnSpc>
                <a:spcPct val="90000"/>
              </a:lnSpc>
              <a:buNone/>
            </a:pPr>
            <a:r>
              <a:rPr lang="es-MX" sz="4200" dirty="0" smtClean="0">
                <a:latin typeface="Comic Sans MS" pitchFamily="66" charset="0"/>
                <a:cs typeface="Arial" pitchFamily="34" charset="0"/>
              </a:rPr>
              <a:t>El gran físico </a:t>
            </a:r>
            <a:r>
              <a:rPr lang="es-MX" sz="4200" b="1" dirty="0" smtClean="0">
                <a:latin typeface="Comic Sans MS" pitchFamily="66" charset="0"/>
                <a:cs typeface="Arial" pitchFamily="34" charset="0"/>
              </a:rPr>
              <a:t>A</a:t>
            </a:r>
            <a:r>
              <a:rPr lang="es-MX" sz="4200" dirty="0" smtClean="0">
                <a:latin typeface="Comic Sans MS" pitchFamily="66" charset="0"/>
                <a:cs typeface="Arial" pitchFamily="34" charset="0"/>
              </a:rPr>
              <a:t>mpere dio en la segunda década del s. xix una definición de la cinemática que conserva plena vigencia: «La cinemática –dijo- debe comprender todo lo referente a las diversas clases de movimientos, independientemente de las fuerzas que puedan producirlos». La cinemática es la ciencia del movimiento.</a:t>
            </a:r>
            <a:endParaRPr lang="fr-FR" dirty="0"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Comic Sans MS" pitchFamily="66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Keywords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sz="4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M</a:t>
            </a:r>
            <a:r>
              <a:rPr lang="fr-FR" sz="4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etro, segundo, movimiento, velocidad, aceleración</a:t>
            </a:r>
            <a:endParaRPr lang="es-MX" sz="41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67744" y="701824"/>
            <a:ext cx="6408712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MX" dirty="0">
                <a:latin typeface="Arial" pitchFamily="34" charset="0"/>
                <a:cs typeface="Arial" pitchFamily="34" charset="0"/>
              </a:rPr>
              <a:t/>
            </a:r>
            <a:br>
              <a:rPr lang="es-MX" dirty="0">
                <a:latin typeface="Arial" pitchFamily="34" charset="0"/>
                <a:cs typeface="Arial" pitchFamily="34" charset="0"/>
              </a:rPr>
            </a:br>
            <a:r>
              <a:rPr lang="es-MX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b="1" dirty="0">
                <a:latin typeface="Comic Sans MS" pitchFamily="66" charset="0"/>
                <a:cs typeface="Arial" pitchFamily="34" charset="0"/>
              </a:rPr>
              <a:t>TRAYECTORIA, ESPACIO Y DESPLAZAMIENTO</a:t>
            </a:r>
            <a:r>
              <a:rPr lang="es-MX" sz="2200" dirty="0">
                <a:latin typeface="Comic Sans MS" pitchFamily="66" charset="0"/>
                <a:cs typeface="Arial" pitchFamily="34" charset="0"/>
              </a:rPr>
              <a:t> </a:t>
            </a:r>
            <a:r>
              <a:rPr lang="es-MX" dirty="0">
                <a:latin typeface="Arial" pitchFamily="34" charset="0"/>
                <a:cs typeface="Arial" pitchFamily="34" charset="0"/>
              </a:rPr>
              <a:t/>
            </a:r>
            <a:br>
              <a:rPr lang="es-MX" dirty="0"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88840"/>
                <a:ext cx="8229600" cy="4137323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buNone/>
                </a:pPr>
                <a:r>
                  <a:rPr lang="es-MX" sz="2800" dirty="0">
                    <a:latin typeface="Comic Sans MS" pitchFamily="66" charset="0"/>
                  </a:rPr>
                  <a:t>Se denomina </a:t>
                </a:r>
                <a:r>
                  <a:rPr lang="es-MX" sz="2800" i="1" dirty="0">
                    <a:latin typeface="Comic Sans MS" pitchFamily="66" charset="0"/>
                  </a:rPr>
                  <a:t>trayectoria</a:t>
                </a:r>
                <a:r>
                  <a:rPr lang="es-MX" sz="2800" dirty="0">
                    <a:latin typeface="Comic Sans MS" pitchFamily="66" charset="0"/>
                  </a:rPr>
                  <a:t> al camino recorrido por un móvil a lo largo del tiempo.</a:t>
                </a:r>
              </a:p>
              <a:p>
                <a:pPr marL="0" indent="0" algn="just">
                  <a:buNone/>
                </a:pPr>
                <a:r>
                  <a:rPr lang="es-MX" sz="2800" dirty="0">
                    <a:latin typeface="Comic Sans MS" pitchFamily="66" charset="0"/>
                  </a:rPr>
                  <a:t>La medida de la longitud de esta trayectoria se denomina </a:t>
                </a:r>
                <a:r>
                  <a:rPr lang="es-MX" sz="2800" i="1" dirty="0">
                    <a:latin typeface="Comic Sans MS" pitchFamily="66" charset="0"/>
                  </a:rPr>
                  <a:t>espacio.</a:t>
                </a:r>
              </a:p>
              <a:p>
                <a:pPr marL="0" indent="0" algn="just">
                  <a:buNone/>
                </a:pPr>
                <a:r>
                  <a:rPr lang="es-MX" sz="2800" dirty="0">
                    <a:latin typeface="Comic Sans MS" pitchFamily="66" charset="0"/>
                  </a:rPr>
                  <a:t>El </a:t>
                </a:r>
                <a:r>
                  <a:rPr lang="es-MX" sz="2800" i="1" dirty="0">
                    <a:latin typeface="Comic Sans MS" pitchFamily="66" charset="0"/>
                  </a:rPr>
                  <a:t>desplazamiento</a:t>
                </a:r>
                <a:r>
                  <a:rPr lang="es-MX" sz="2800" dirty="0">
                    <a:latin typeface="Comic Sans MS" pitchFamily="66" charset="0"/>
                  </a:rPr>
                  <a:t> de un móvil desde un punto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s-MX" sz="2800" i="1">
                            <a:latin typeface="Cambria Math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s-MX" sz="2800" dirty="0">
                    <a:latin typeface="Comic Sans MS" pitchFamily="66" charset="0"/>
                  </a:rPr>
                  <a:t> a un punto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s-MX" sz="28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MX" sz="2800" dirty="0">
                    <a:latin typeface="Comic Sans MS" pitchFamily="66" charset="0"/>
                  </a:rPr>
                  <a:t> es un vector que tiene su origen en el punto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s-MX" sz="2800" i="1">
                            <a:latin typeface="Cambria Math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s-MX" sz="2800" dirty="0">
                    <a:latin typeface="Comic Sans MS" pitchFamily="66" charset="0"/>
                  </a:rPr>
                  <a:t> y su extremo en punto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s-MX" sz="28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MX" sz="2800" dirty="0">
                    <a:latin typeface="Comic Sans MS" pitchFamily="66" charset="0"/>
                  </a:rPr>
                  <a:t>. El desplazamiento es independiente de la trayectoria: depende únicamente del punto inicial y final.</a:t>
                </a:r>
                <a:endParaRPr lang="es-MX" sz="2800" dirty="0">
                  <a:latin typeface="Comic Sans MS" pitchFamily="66" charset="0"/>
                </a:endParaRPr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endParaRPr lang="es-MX" dirty="0"/>
              </a:p>
            </p:txBody>
          </p:sp>
        </mc:Choice>
        <mc:Fallback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88840"/>
                <a:ext cx="8229600" cy="4137323"/>
              </a:xfrm>
              <a:blipFill rotWithShape="1">
                <a:blip r:embed="rId3"/>
                <a:stretch>
                  <a:fillRect l="-1481" t="-2504" r="-1481" b="-324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900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717031"/>
            <a:ext cx="8229600" cy="2409131"/>
          </a:xfrm>
        </p:spPr>
        <p:txBody>
          <a:bodyPr>
            <a:normAutofit fontScale="77500" lnSpcReduction="20000"/>
          </a:bodyPr>
          <a:lstStyle/>
          <a:p>
            <a:pPr marL="0" lvl="0" indent="0" algn="just"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 </a:t>
            </a:r>
            <a:r>
              <a:rPr lang="en-US" sz="3600" dirty="0" smtClean="0">
                <a:latin typeface="Comic Sans MS" pitchFamily="66" charset="0"/>
                <a:cs typeface="Arial" pitchFamily="34" charset="0"/>
              </a:rPr>
              <a:t>En relación a la trayectoria, un movimiento puede ser </a:t>
            </a:r>
            <a:r>
              <a:rPr lang="en-US" sz="3600" i="1" dirty="0" smtClean="0">
                <a:latin typeface="Comic Sans MS" pitchFamily="66" charset="0"/>
                <a:cs typeface="Arial" pitchFamily="34" charset="0"/>
              </a:rPr>
              <a:t>rectilíneo</a:t>
            </a:r>
            <a:r>
              <a:rPr lang="en-US" sz="3600" dirty="0" smtClean="0">
                <a:latin typeface="Comic Sans MS" pitchFamily="66" charset="0"/>
                <a:cs typeface="Arial" pitchFamily="34" charset="0"/>
              </a:rPr>
              <a:t>, si su trayectoria es en línea recta o </a:t>
            </a:r>
            <a:r>
              <a:rPr lang="en-US" sz="3600" i="1" dirty="0" smtClean="0">
                <a:latin typeface="Comic Sans MS" pitchFamily="66" charset="0"/>
                <a:cs typeface="Arial" pitchFamily="34" charset="0"/>
              </a:rPr>
              <a:t>curvilíneo</a:t>
            </a:r>
            <a:r>
              <a:rPr lang="en-US" sz="3600" dirty="0" smtClean="0">
                <a:latin typeface="Comic Sans MS" pitchFamily="66" charset="0"/>
                <a:cs typeface="Arial" pitchFamily="34" charset="0"/>
              </a:rPr>
              <a:t>, si es una curva. Entre los movimientos curvilíneos, tiene especial interés el movimiento </a:t>
            </a:r>
            <a:r>
              <a:rPr lang="en-US" sz="3600" i="1" dirty="0" smtClean="0">
                <a:latin typeface="Comic Sans MS" pitchFamily="66" charset="0"/>
                <a:cs typeface="Arial" pitchFamily="34" charset="0"/>
              </a:rPr>
              <a:t>circular</a:t>
            </a:r>
            <a:r>
              <a:rPr lang="en-US" sz="3600" dirty="0" smtClean="0">
                <a:latin typeface="Comic Sans MS" pitchFamily="66" charset="0"/>
                <a:cs typeface="Arial" pitchFamily="34" charset="0"/>
              </a:rPr>
              <a:t>, en el que un móvil se mueve describiendo una circunferencia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.</a:t>
            </a:r>
            <a:endParaRPr lang="fr-FR" sz="3600" dirty="0"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endParaRPr lang="es-MX" dirty="0" smtClean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cxnSp>
        <p:nvCxnSpPr>
          <p:cNvPr id="6" name="5 Conector recto de flecha"/>
          <p:cNvCxnSpPr/>
          <p:nvPr/>
        </p:nvCxnSpPr>
        <p:spPr>
          <a:xfrm flipV="1">
            <a:off x="3131840" y="1916832"/>
            <a:ext cx="1944216" cy="108012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Arco"/>
          <p:cNvSpPr/>
          <p:nvPr/>
        </p:nvSpPr>
        <p:spPr>
          <a:xfrm rot="20259869">
            <a:off x="3125905" y="1534473"/>
            <a:ext cx="2232248" cy="2304256"/>
          </a:xfrm>
          <a:prstGeom prst="arc">
            <a:avLst>
              <a:gd name="adj1" fmla="val 11308102"/>
              <a:gd name="adj2" fmla="val 0"/>
            </a:avLst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1" name="10 Arco"/>
          <p:cNvSpPr/>
          <p:nvPr/>
        </p:nvSpPr>
        <p:spPr>
          <a:xfrm rot="9357616">
            <a:off x="3001194" y="1446238"/>
            <a:ext cx="2156487" cy="1766323"/>
          </a:xfrm>
          <a:prstGeom prst="arc">
            <a:avLst>
              <a:gd name="adj1" fmla="val 9344568"/>
              <a:gd name="adj2" fmla="val 20982321"/>
            </a:avLst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2" name="11 CuadroTexto"/>
          <p:cNvSpPr txBox="1"/>
          <p:nvPr/>
        </p:nvSpPr>
        <p:spPr>
          <a:xfrm rot="19925663">
            <a:off x="3370682" y="238402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Comic Sans MS" pitchFamily="66" charset="0"/>
              </a:rPr>
              <a:t>desplazamiento</a:t>
            </a:r>
            <a:endParaRPr lang="es-MX" dirty="0">
              <a:latin typeface="Comic Sans MS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12 Rectángulo"/>
              <p:cNvSpPr/>
              <p:nvPr/>
            </p:nvSpPr>
            <p:spPr>
              <a:xfrm>
                <a:off x="2547892" y="2857521"/>
                <a:ext cx="44781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s-MX" i="1">
                            <a:latin typeface="Cambria Math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s-MX" dirty="0"/>
                  <a:t> </a:t>
                </a:r>
              </a:p>
            </p:txBody>
          </p:sp>
        </mc:Choice>
        <mc:Fallback>
          <p:sp>
            <p:nvSpPr>
              <p:cNvPr id="13" name="12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7892" y="2857521"/>
                <a:ext cx="447815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13 Rectángulo"/>
              <p:cNvSpPr/>
              <p:nvPr/>
            </p:nvSpPr>
            <p:spPr>
              <a:xfrm>
                <a:off x="5195215" y="1543665"/>
                <a:ext cx="4574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s-MX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MX" dirty="0"/>
              </a:p>
            </p:txBody>
          </p:sp>
        </mc:Choice>
        <mc:Fallback>
          <p:sp>
            <p:nvSpPr>
              <p:cNvPr id="14" name="1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215" y="1543665"/>
                <a:ext cx="457433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14 CuadroTexto"/>
          <p:cNvSpPr txBox="1"/>
          <p:nvPr/>
        </p:nvSpPr>
        <p:spPr>
          <a:xfrm>
            <a:off x="2995707" y="908720"/>
            <a:ext cx="1720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Comic Sans MS" pitchFamily="66" charset="0"/>
              </a:rPr>
              <a:t>Trayectoria 1</a:t>
            </a:r>
            <a:endParaRPr lang="es-MX" dirty="0">
              <a:latin typeface="Comic Sans MS" pitchFamily="66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716016" y="2857521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Comic Sans MS" pitchFamily="66" charset="0"/>
              </a:rPr>
              <a:t>Trayectoria 2</a:t>
            </a:r>
            <a:endParaRPr lang="es-MX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95936" y="701824"/>
            <a:ext cx="4680520" cy="998984"/>
          </a:xfrm>
        </p:spPr>
        <p:txBody>
          <a:bodyPr>
            <a:normAutofit fontScale="90000"/>
          </a:bodyPr>
          <a:lstStyle/>
          <a:p>
            <a:pPr algn="l"/>
            <a:r>
              <a:rPr lang="es-MX" sz="3200" b="1" dirty="0" smtClean="0">
                <a:latin typeface="Comic Sans MS" pitchFamily="66" charset="0"/>
              </a:rPr>
              <a:t>Sistemas de referencia</a:t>
            </a:r>
            <a:endParaRPr lang="es-MX" sz="3200" b="1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90000"/>
              </a:lnSpc>
              <a:buNone/>
            </a:pPr>
            <a:r>
              <a:rPr lang="fr-FR" dirty="0" smtClean="0">
                <a:latin typeface="Comic Sans MS" pitchFamily="66" charset="0"/>
              </a:rPr>
              <a:t>Para </a:t>
            </a:r>
            <a:r>
              <a:rPr lang="es-MX" dirty="0" smtClean="0">
                <a:latin typeface="Comic Sans MS" pitchFamily="66" charset="0"/>
              </a:rPr>
              <a:t>describir</a:t>
            </a:r>
            <a:r>
              <a:rPr lang="fr-FR" dirty="0" smtClean="0">
                <a:latin typeface="Comic Sans MS" pitchFamily="66" charset="0"/>
              </a:rPr>
              <a:t> un </a:t>
            </a:r>
            <a:r>
              <a:rPr lang="es-MX" dirty="0" smtClean="0">
                <a:latin typeface="Comic Sans MS" pitchFamily="66" charset="0"/>
              </a:rPr>
              <a:t>movimiento es preciso tener un sistema de referencia, es decir, ejes coordenados respecto a los cuales se pueda fijar la posición del móvil en cada instante.</a:t>
            </a:r>
          </a:p>
          <a:p>
            <a:pPr algn="just">
              <a:lnSpc>
                <a:spcPct val="90000"/>
              </a:lnSpc>
              <a:buNone/>
            </a:pPr>
            <a:endParaRPr lang="es-MX" dirty="0" smtClean="0">
              <a:latin typeface="Comic Sans MS" pitchFamily="66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s-MX" dirty="0" smtClean="0">
                <a:latin typeface="Comic Sans MS" pitchFamily="66" charset="0"/>
              </a:rPr>
              <a:t>Para describir un movimiento rectilíneo lo más cómodo es hacerlo respecto a un eje que coincida con la dirección de ese movimiento, y para describir un movimiento circular lo más cómodo es tomar unos ejes que se corten en el centro de la circunferencia que recorre el móvil.</a:t>
            </a:r>
          </a:p>
          <a:p>
            <a:pPr algn="just">
              <a:lnSpc>
                <a:spcPct val="90000"/>
              </a:lnSpc>
              <a:buNone/>
            </a:pPr>
            <a:r>
              <a:rPr lang="es-MX" dirty="0" smtClean="0">
                <a:latin typeface="Comic Sans MS" pitchFamily="66" charset="0"/>
              </a:rPr>
              <a:t>Un sistema de referencia puede ser fijo o móvil.</a:t>
            </a:r>
          </a:p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1084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20072" y="548680"/>
            <a:ext cx="3456384" cy="1143000"/>
          </a:xfrm>
        </p:spPr>
        <p:txBody>
          <a:bodyPr>
            <a:normAutofit/>
          </a:bodyPr>
          <a:lstStyle/>
          <a:p>
            <a:pPr algn="l"/>
            <a:r>
              <a:rPr lang="es-MX" sz="3200" dirty="0" smtClean="0">
                <a:solidFill>
                  <a:prstClr val="black"/>
                </a:solidFill>
                <a:latin typeface="Comic Sans MS" pitchFamily="66" charset="0"/>
                <a:cs typeface="Arial" pitchFamily="34" charset="0"/>
              </a:rPr>
              <a:t>Velocidad</a:t>
            </a:r>
            <a:endParaRPr lang="es-MX" sz="3200" dirty="0">
              <a:latin typeface="Comic Sans MS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628800"/>
                <a:ext cx="8424936" cy="4536504"/>
              </a:xfrm>
            </p:spPr>
            <p:txBody>
              <a:bodyPr>
                <a:normAutofit fontScale="92500" lnSpcReduction="10000"/>
              </a:bodyPr>
              <a:lstStyle/>
              <a:p>
                <a:pPr>
                  <a:lnSpc>
                    <a:spcPct val="90000"/>
                  </a:lnSpc>
                  <a:buNone/>
                </a:pPr>
                <a:r>
                  <a:rPr lang="fr-FR" dirty="0">
                    <a:latin typeface="Comic Sans MS" pitchFamily="66" charset="0"/>
                  </a:rPr>
                  <a:t>E</a:t>
                </a:r>
                <a:r>
                  <a:rPr lang="fr-FR" dirty="0" smtClean="0">
                    <a:latin typeface="Comic Sans MS" pitchFamily="66" charset="0"/>
                  </a:rPr>
                  <a:t>s la distancia recorrida de un móvil  en un determinado tiempo, algebraicamente se tiene:</a:t>
                </a:r>
              </a:p>
              <a:p>
                <a:pPr>
                  <a:lnSpc>
                    <a:spcPct val="90000"/>
                  </a:lnSpc>
                  <a:buNone/>
                </a:pPr>
                <a:endParaRPr lang="es-MX" b="0" i="1" dirty="0" smtClean="0">
                  <a:latin typeface="Comic Sans MS" pitchFamily="66" charset="0"/>
                </a:endParaRPr>
              </a:p>
              <a:p>
                <a:pPr>
                  <a:lnSpc>
                    <a:spcPct val="9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/>
                        </a:rPr>
                        <m:t>𝑣</m:t>
                      </m:r>
                      <m:r>
                        <a:rPr lang="es-MX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MX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s-MX" b="0" i="1" smtClean="0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fr-FR" dirty="0">
                  <a:latin typeface="Comic Sans MS" pitchFamily="66" charset="0"/>
                </a:endParaRPr>
              </a:p>
              <a:p>
                <a:pPr marL="0" indent="0">
                  <a:lnSpc>
                    <a:spcPct val="90000"/>
                  </a:lnSpc>
                  <a:buNone/>
                </a:pPr>
                <a:r>
                  <a:rPr lang="fr-FR" dirty="0" smtClean="0">
                    <a:latin typeface="Comic Sans MS" pitchFamily="66" charset="0"/>
                  </a:rPr>
                  <a:t>Donde:</a:t>
                </a:r>
              </a:p>
              <a:p>
                <a:pPr marL="0" indent="0">
                  <a:lnSpc>
                    <a:spcPct val="90000"/>
                  </a:lnSpc>
                  <a:buNone/>
                </a:pPr>
                <a:r>
                  <a:rPr lang="fr-FR" dirty="0" smtClean="0">
                    <a:latin typeface="Comic Sans MS" pitchFamily="66" charset="0"/>
                  </a:rPr>
                  <a:t>v=velocidad del móvil 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MX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es-MX" b="0" i="1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r>
                  <a:rPr lang="fr-FR" dirty="0" smtClean="0">
                    <a:latin typeface="Comic Sans MS" pitchFamily="66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MX" b="0" i="1" dirty="0" smtClean="0">
                            <a:latin typeface="Cambria Math"/>
                          </a:rPr>
                          <m:t>𝑐𝑚</m:t>
                        </m:r>
                      </m:num>
                      <m:den>
                        <m:r>
                          <a:rPr lang="es-MX" b="0" i="1" dirty="0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endParaRPr lang="fr-FR" dirty="0">
                  <a:latin typeface="Comic Sans MS" pitchFamily="66" charset="0"/>
                </a:endParaRPr>
              </a:p>
              <a:p>
                <a:pPr>
                  <a:lnSpc>
                    <a:spcPct val="90000"/>
                  </a:lnSpc>
                  <a:buNone/>
                </a:pPr>
                <a:r>
                  <a:rPr lang="fr-FR" dirty="0">
                    <a:latin typeface="Comic Sans MS" pitchFamily="66" charset="0"/>
                  </a:rPr>
                  <a:t>d</a:t>
                </a:r>
                <a:r>
                  <a:rPr lang="fr-FR" dirty="0" smtClean="0">
                    <a:latin typeface="Comic Sans MS" pitchFamily="66" charset="0"/>
                  </a:rPr>
                  <a:t>= distancia recorrida en m, cm</a:t>
                </a:r>
              </a:p>
              <a:p>
                <a:pPr>
                  <a:lnSpc>
                    <a:spcPct val="90000"/>
                  </a:lnSpc>
                  <a:buNone/>
                </a:pPr>
                <a:r>
                  <a:rPr lang="fr-FR" dirty="0">
                    <a:latin typeface="Comic Sans MS" pitchFamily="66" charset="0"/>
                  </a:rPr>
                  <a:t>t</a:t>
                </a:r>
                <a:r>
                  <a:rPr lang="fr-FR" dirty="0" smtClean="0">
                    <a:latin typeface="Comic Sans MS" pitchFamily="66" charset="0"/>
                  </a:rPr>
                  <a:t>= tiempo transcurrido en segundos (s)</a:t>
                </a:r>
                <a:endParaRPr lang="fr-FR" dirty="0" smtClean="0">
                  <a:latin typeface="Comic Sans MS" pitchFamily="66" charset="0"/>
                </a:endParaRPr>
              </a:p>
              <a:p>
                <a:pPr>
                  <a:lnSpc>
                    <a:spcPct val="90000"/>
                  </a:lnSpc>
                  <a:buNone/>
                </a:pPr>
                <a:endParaRPr lang="fr-FR" dirty="0" smtClean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endParaRPr lang="es-MX" dirty="0"/>
              </a:p>
            </p:txBody>
          </p:sp>
        </mc:Choice>
        <mc:Fallback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628800"/>
                <a:ext cx="8424936" cy="4536504"/>
              </a:xfrm>
              <a:blipFill rotWithShape="1">
                <a:blip r:embed="rId3"/>
                <a:stretch>
                  <a:fillRect l="-1737" t="-3629" b="-161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572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16016" y="476672"/>
            <a:ext cx="4320480" cy="782960"/>
          </a:xfrm>
        </p:spPr>
        <p:txBody>
          <a:bodyPr>
            <a:normAutofit/>
          </a:bodyPr>
          <a:lstStyle/>
          <a:p>
            <a:pPr algn="l"/>
            <a:r>
              <a:rPr lang="es-MX" sz="3600" dirty="0" smtClean="0">
                <a:solidFill>
                  <a:prstClr val="black"/>
                </a:solidFill>
                <a:latin typeface="Comic Sans MS" pitchFamily="66" charset="0"/>
                <a:cs typeface="Arial" pitchFamily="34" charset="0"/>
              </a:rPr>
              <a:t>Velocidad media</a:t>
            </a:r>
            <a:endParaRPr lang="es-MX" sz="3600" dirty="0">
              <a:latin typeface="Comic Sans MS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68760"/>
                <a:ext cx="8229600" cy="5112568"/>
              </a:xfrm>
            </p:spPr>
            <p:txBody>
              <a:bodyPr>
                <a:normAutofit fontScale="85000" lnSpcReduction="20000"/>
              </a:bodyPr>
              <a:lstStyle/>
              <a:p>
                <a:pPr marL="0" lvl="0" indent="0" algn="just">
                  <a:spcBef>
                    <a:spcPts val="0"/>
                  </a:spcBef>
                  <a:buNone/>
                </a:pPr>
                <a:r>
                  <a:rPr lang="fr-FR" dirty="0" smtClean="0">
                    <a:latin typeface="Comic Sans MS" pitchFamily="66" charset="0"/>
                  </a:rPr>
                  <a:t>Es la razón de su vector desplazamiento al intervalo de tiempo durante el cual se produce ese desplazamiento. Siendo una magnitud escalar que se define como el cociente entre el espacio recorrido y el tiempo empleado en recorrerlo, se tiene:</a:t>
                </a:r>
              </a:p>
              <a:p>
                <a:pPr marL="0" lvl="0" indent="0" algn="ctr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s-MX" b="0" i="1" smtClean="0"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s-MX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MX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s-MX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s-MX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MX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s-MX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s-MX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s-MX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MX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s-MX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dirty="0" smtClean="0">
                  <a:latin typeface="Comic Sans MS" pitchFamily="66" charset="0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:r>
                  <a:rPr lang="fr-FR" dirty="0" smtClean="0">
                    <a:latin typeface="Comic Sans MS" pitchFamily="66" charset="0"/>
                  </a:rPr>
                  <a:t>Donde:</a:t>
                </a:r>
              </a:p>
              <a:p>
                <a:pPr marL="0" lv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s-MX" i="1">
                            <a:latin typeface="Cambria Math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fr-FR" dirty="0" smtClean="0">
                    <a:latin typeface="Comic Sans MS" pitchFamily="66" charset="0"/>
                  </a:rPr>
                  <a:t>= velocidad media en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fr-FR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MX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es-MX" b="0" i="1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endParaRPr lang="fr-FR" dirty="0" smtClean="0">
                  <a:latin typeface="Comic Sans MS" pitchFamily="66" charset="0"/>
                </a:endParaRPr>
              </a:p>
              <a:p>
                <a:pPr marL="0" lv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s-MX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dirty="0" smtClean="0">
                    <a:latin typeface="Comic Sans MS" pitchFamily="66" charset="0"/>
                  </a:rPr>
                  <a:t>= distancia final en m</a:t>
                </a:r>
              </a:p>
              <a:p>
                <a:pPr marL="0" lv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s-MX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dirty="0" smtClean="0">
                    <a:latin typeface="Comic Sans MS" pitchFamily="66" charset="0"/>
                  </a:rPr>
                  <a:t>= distancia inicial en m</a:t>
                </a:r>
              </a:p>
              <a:p>
                <a:pPr marL="0" lv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s-MX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s-MX" b="0" i="0" smtClean="0">
                        <a:latin typeface="Cambria Math"/>
                      </a:rPr>
                      <m:t>=</m:t>
                    </m:r>
                  </m:oMath>
                </a14:m>
                <a:r>
                  <a:rPr lang="fr-FR" dirty="0" smtClean="0">
                    <a:latin typeface="Comic Sans MS" pitchFamily="66" charset="0"/>
                  </a:rPr>
                  <a:t> tiempo final en s</a:t>
                </a:r>
              </a:p>
              <a:p>
                <a:pPr marL="0" lv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es-MX" i="1">
                        <a:latin typeface="Cambria Math"/>
                      </a:rPr>
                      <m:t>𝑡</m:t>
                    </m:r>
                    <m:r>
                      <a:rPr lang="es-MX" i="1">
                        <a:latin typeface="Cambria Math"/>
                      </a:rPr>
                      <m:t>﷮1</m:t>
                    </m:r>
                  </m:oMath>
                </a14:m>
                <a:r>
                  <a:rPr lang="fr-FR" dirty="0" smtClean="0">
                    <a:latin typeface="Comic Sans MS" pitchFamily="66" charset="0"/>
                  </a:rPr>
                  <a:t>= tiempo inicial en s</a:t>
                </a: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endParaRPr lang="es-MX" dirty="0"/>
              </a:p>
            </p:txBody>
          </p:sp>
        </mc:Choice>
        <mc:Fallback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68760"/>
                <a:ext cx="8229600" cy="5112568"/>
              </a:xfrm>
              <a:blipFill rotWithShape="1">
                <a:blip r:embed="rId3"/>
                <a:stretch>
                  <a:fillRect l="-1333" t="-2503" r="-140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125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19872" y="701824"/>
            <a:ext cx="5256584" cy="1143000"/>
          </a:xfrm>
        </p:spPr>
        <p:txBody>
          <a:bodyPr>
            <a:normAutofit/>
          </a:bodyPr>
          <a:lstStyle/>
          <a:p>
            <a:pPr algn="l"/>
            <a:r>
              <a:rPr lang="es-MX" sz="3200" dirty="0" smtClean="0">
                <a:solidFill>
                  <a:prstClr val="black"/>
                </a:solidFill>
                <a:latin typeface="Comic Sans MS" pitchFamily="66" charset="0"/>
                <a:cs typeface="Arial" pitchFamily="34" charset="0"/>
              </a:rPr>
              <a:t>Velocidad instantánea</a:t>
            </a:r>
            <a:endParaRPr lang="es-MX" sz="6000" dirty="0">
              <a:latin typeface="Comic Sans MS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72816"/>
                <a:ext cx="8229600" cy="4608512"/>
              </a:xfrm>
            </p:spPr>
            <p:txBody>
              <a:bodyPr>
                <a:normAutofit fontScale="85000" lnSpcReduction="20000"/>
              </a:bodyPr>
              <a:lstStyle/>
              <a:p>
                <a:pPr>
                  <a:lnSpc>
                    <a:spcPct val="90000"/>
                  </a:lnSpc>
                  <a:buNone/>
                </a:pPr>
                <a:r>
                  <a:rPr lang="fr-FR" dirty="0" smtClean="0">
                    <a:latin typeface="Comic Sans MS" pitchFamily="66" charset="0"/>
                  </a:rPr>
                  <a:t>Es una magnitud vectorial que representa la velocidad que tiene el móvil en cierto instante o en un punto determinado de su trayectoria. La velocidad media del móvil durante el intervalo de tiempo </a:t>
                </a:r>
                <a:r>
                  <a:rPr lang="el-GR" dirty="0" smtClean="0">
                    <a:latin typeface="Comic Sans MS" pitchFamily="66" charset="0"/>
                  </a:rPr>
                  <a:t>Δ</a:t>
                </a:r>
                <a:r>
                  <a:rPr lang="es-MX" dirty="0" smtClean="0">
                    <a:latin typeface="Comic Sans MS" pitchFamily="66" charset="0"/>
                  </a:rPr>
                  <a:t>t será:</a:t>
                </a:r>
              </a:p>
              <a:p>
                <a:pPr algn="ctr">
                  <a:lnSpc>
                    <a:spcPct val="9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sz="3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MX" sz="38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s-MX" sz="3800" b="0" i="1" smtClean="0">
                            <a:latin typeface="Cambria Math"/>
                          </a:rPr>
                          <m:t>𝑖𝑛𝑠𝑡</m:t>
                        </m:r>
                      </m:sub>
                    </m:sSub>
                  </m:oMath>
                </a14:m>
                <a:r>
                  <a:rPr lang="fr-FR" sz="3800" dirty="0" smtClean="0">
                    <a:latin typeface="Comic Sans MS" pitchFamily="66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3800" i="1" dirty="0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sz="380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3800" b="0" i="1" dirty="0" smtClean="0">
                                <a:latin typeface="Cambria Math"/>
                              </a:rPr>
                              <m:t>𝑑</m:t>
                            </m:r>
                          </m:e>
                          <m:sub>
                            <m:r>
                              <a:rPr lang="es-MX" sz="3800" b="0" i="1" dirty="0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d>
                          <m:dPr>
                            <m:ctrlPr>
                              <a:rPr lang="es-MX" sz="3800" b="0" i="1" dirty="0" smtClea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s-MX" sz="3800" b="0" i="1" dirty="0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MX" sz="3800" b="0" i="1" dirty="0" smtClean="0">
                                    <a:latin typeface="Cambria Math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s-MX" sz="3800" b="0" i="1" dirty="0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s-MX" sz="3800" b="0" i="1" dirty="0" smtClean="0">
                                <a:latin typeface="Cambria Math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el-GR" sz="3800" b="0" i="1" dirty="0" smtClean="0">
                                <a:latin typeface="Cambria Math"/>
                              </a:rPr>
                              <m:t>Δ</m:t>
                            </m:r>
                            <m:r>
                              <a:rPr lang="es-MX" sz="3800" b="0" i="1" dirty="0" smtClean="0">
                                <a:latin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es-MX" sz="3800" b="0" i="1" dirty="0" smtClean="0">
                            <a:latin typeface="Cambria Math"/>
                          </a:rPr>
                          <m:t>−</m:t>
                        </m:r>
                        <m:r>
                          <a:rPr lang="es-MX" sz="3800" b="0" i="1" dirty="0" smtClean="0">
                            <a:latin typeface="Cambria Math"/>
                          </a:rPr>
                          <m:t>𝑑</m:t>
                        </m:r>
                        <m:sSub>
                          <m:sSubPr>
                            <m:ctrlPr>
                              <a:rPr lang="es-MX" sz="3800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3800" b="0" i="1" dirty="0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s-MX" sz="3800" b="0" i="1" dirty="0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m:rPr>
                            <m:nor/>
                          </m:rPr>
                          <a:rPr lang="el-GR" sz="3800" dirty="0">
                            <a:latin typeface="Comic Sans MS" pitchFamily="66" charset="0"/>
                          </a:rPr>
                          <m:t>Δ</m:t>
                        </m:r>
                        <m:r>
                          <m:rPr>
                            <m:nor/>
                          </m:rPr>
                          <a:rPr lang="es-MX" sz="3800" dirty="0">
                            <a:latin typeface="Comic Sans MS" pitchFamily="66" charset="0"/>
                          </a:rPr>
                          <m:t>t</m:t>
                        </m:r>
                      </m:den>
                    </m:f>
                  </m:oMath>
                </a14:m>
                <a:endParaRPr lang="fr-FR" sz="3800" dirty="0" smtClean="0">
                  <a:latin typeface="Comic Sans MS" pitchFamily="66" charset="0"/>
                </a:endParaRPr>
              </a:p>
              <a:p>
                <a:pPr algn="ctr">
                  <a:lnSpc>
                    <a:spcPct val="90000"/>
                  </a:lnSpc>
                  <a:buNone/>
                </a:pPr>
                <a:endParaRPr lang="fr-FR" dirty="0" smtClean="0">
                  <a:latin typeface="Comic Sans MS" pitchFamily="66" charset="0"/>
                </a:endParaRPr>
              </a:p>
              <a:p>
                <a:pPr>
                  <a:lnSpc>
                    <a:spcPct val="9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s-MX" i="1">
                            <a:latin typeface="Cambria Math"/>
                          </a:rPr>
                          <m:t>𝑖𝑛𝑠𝑡</m:t>
                        </m:r>
                      </m:sub>
                    </m:sSub>
                  </m:oMath>
                </a14:m>
                <a:r>
                  <a:rPr lang="fr-FR" dirty="0" smtClean="0">
                    <a:latin typeface="Comic Sans MS" pitchFamily="66" charset="0"/>
                  </a:rPr>
                  <a:t> = velocidad instántanea en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fr-FR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MX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es-MX" b="0" i="1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endParaRPr lang="es-MX" i="1" dirty="0" smtClean="0">
                  <a:latin typeface="Comic Sans MS" pitchFamily="66" charset="0"/>
                </a:endParaRPr>
              </a:p>
              <a:p>
                <a:pPr>
                  <a:lnSpc>
                    <a:spcPct val="9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 dirty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s-MX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dirty="0" smtClean="0">
                    <a:latin typeface="Comic Sans MS" pitchFamily="66" charset="0"/>
                  </a:rPr>
                  <a:t>= distancia final en m</a:t>
                </a:r>
              </a:p>
              <a:p>
                <a:pPr>
                  <a:lnSpc>
                    <a:spcPct val="9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MX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 dirty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s-MX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dirty="0" smtClean="0">
                    <a:latin typeface="Comic Sans MS" pitchFamily="66" charset="0"/>
                  </a:rPr>
                  <a:t>= tiempo inicial en s</a:t>
                </a:r>
              </a:p>
              <a:p>
                <a:pPr>
                  <a:lnSpc>
                    <a:spcPct val="9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MX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s-MX" i="1" dirty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s-MX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dirty="0" smtClean="0">
                    <a:latin typeface="Comic Sans MS" pitchFamily="66" charset="0"/>
                  </a:rPr>
                  <a:t>= tiempo final en s</a:t>
                </a:r>
              </a:p>
              <a:p>
                <a:pPr>
                  <a:lnSpc>
                    <a:spcPct val="90000"/>
                  </a:lnSpc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dirty="0">
                        <a:latin typeface="Comic Sans MS" pitchFamily="66" charset="0"/>
                      </a:rPr>
                      <m:t>Δ</m:t>
                    </m:r>
                    <m:r>
                      <m:rPr>
                        <m:nor/>
                      </m:rPr>
                      <a:rPr lang="es-MX" dirty="0">
                        <a:latin typeface="Comic Sans MS" pitchFamily="66" charset="0"/>
                      </a:rPr>
                      <m:t>t</m:t>
                    </m:r>
                  </m:oMath>
                </a14:m>
                <a:r>
                  <a:rPr lang="fr-FR" dirty="0" smtClean="0">
                    <a:latin typeface="Comic Sans MS" pitchFamily="66" charset="0"/>
                  </a:rPr>
                  <a:t>= intervalo de tiempo en s</a:t>
                </a:r>
                <a:endParaRPr lang="fr-FR" dirty="0">
                  <a:latin typeface="Comic Sans MS" pitchFamily="66" charset="0"/>
                </a:endParaRPr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pPr>
                  <a:lnSpc>
                    <a:spcPct val="90000"/>
                  </a:lnSpc>
                  <a:buNone/>
                </a:pPr>
                <a:endParaRPr lang="fr-FR" dirty="0"/>
              </a:p>
              <a:p>
                <a:endParaRPr lang="es-MX" dirty="0"/>
              </a:p>
            </p:txBody>
          </p:sp>
        </mc:Choice>
        <mc:Fallback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72816"/>
                <a:ext cx="8229600" cy="4608512"/>
              </a:xfrm>
              <a:blipFill rotWithShape="1">
                <a:blip r:embed="rId3"/>
                <a:stretch>
                  <a:fillRect l="-1333" t="-3571" r="-1037" b="-52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010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347864" y="609810"/>
            <a:ext cx="5688632" cy="720080"/>
          </a:xfrm>
        </p:spPr>
        <p:txBody>
          <a:bodyPr>
            <a:normAutofit fontScale="90000"/>
          </a:bodyPr>
          <a:lstStyle/>
          <a:p>
            <a:pPr algn="l"/>
            <a:r>
              <a:rPr lang="es-MX" sz="3600" dirty="0" smtClean="0">
                <a:latin typeface="Comic Sans MS" pitchFamily="66" charset="0"/>
              </a:rPr>
              <a:t/>
            </a:r>
            <a:br>
              <a:rPr lang="es-MX" sz="3600" dirty="0" smtClean="0">
                <a:latin typeface="Comic Sans MS" pitchFamily="66" charset="0"/>
              </a:rPr>
            </a:br>
            <a:r>
              <a:rPr lang="es-MX" sz="3600" dirty="0" smtClean="0">
                <a:latin typeface="Comic Sans MS" pitchFamily="66" charset="0"/>
              </a:rPr>
              <a:t/>
            </a:r>
            <a:br>
              <a:rPr lang="es-MX" sz="3600" dirty="0" smtClean="0">
                <a:latin typeface="Comic Sans MS" pitchFamily="66" charset="0"/>
              </a:rPr>
            </a:br>
            <a:r>
              <a:rPr lang="es-MX" sz="3600" dirty="0" smtClean="0">
                <a:latin typeface="Comic Sans MS" pitchFamily="66" charset="0"/>
              </a:rPr>
              <a:t>Dimensiones y unidades de la velocidad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lvl="0" indent="0"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 smtClean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4 CuadroTexto"/>
              <p:cNvSpPr txBox="1"/>
              <p:nvPr/>
            </p:nvSpPr>
            <p:spPr>
              <a:xfrm>
                <a:off x="382924" y="1988840"/>
                <a:ext cx="8208912" cy="397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800" dirty="0" smtClean="0">
                    <a:latin typeface="Comic Sans MS" pitchFamily="66" charset="0"/>
                  </a:rPr>
                  <a:t>La velocidad tiene las dimensiones de una longitud dividida por un tiempo (L)(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MX" sz="2800" b="0" i="1" smtClean="0">
                            <a:latin typeface="Cambria Math"/>
                          </a:rPr>
                          <m:t>𝑇</m:t>
                        </m:r>
                      </m:e>
                      <m:sup>
                        <m:r>
                          <a:rPr lang="es-MX" sz="28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s-MX" sz="2800" b="0" i="1" smtClean="0">
                        <a:latin typeface="Cambria Math"/>
                      </a:rPr>
                      <m:t>). </m:t>
                    </m:r>
                  </m:oMath>
                </a14:m>
                <a:r>
                  <a:rPr lang="es-MX" sz="2800" dirty="0" smtClean="0">
                    <a:latin typeface="Comic Sans MS" pitchFamily="66" charset="0"/>
                  </a:rPr>
                  <a:t>En el sistema internacional y en el técnico se expresa en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s-MX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es-MX" sz="2800" b="0" i="1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r>
                  <a:rPr lang="es-MX" sz="2800" dirty="0" smtClean="0">
                    <a:latin typeface="Comic Sans MS" pitchFamily="66" charset="0"/>
                  </a:rPr>
                  <a:t> y en el CGS en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s-MX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/>
                          </a:rPr>
                          <m:t>𝑐𝑚</m:t>
                        </m:r>
                      </m:num>
                      <m:den>
                        <m:r>
                          <a:rPr lang="es-MX" sz="2800" b="0" i="1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r>
                  <a:rPr lang="es-MX" sz="2800" dirty="0" smtClean="0">
                    <a:latin typeface="Comic Sans MS" pitchFamily="66" charset="0"/>
                  </a:rPr>
                  <a:t>.</a:t>
                </a:r>
              </a:p>
              <a:p>
                <a:r>
                  <a:rPr lang="es-MX" sz="2800" dirty="0" smtClean="0">
                    <a:latin typeface="Comic Sans MS" pitchFamily="66" charset="0"/>
                  </a:rPr>
                  <a:t>En la práctica también se utilizan unidades basadas en múltiplos del metro y del segundo (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s-MX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/>
                          </a:rPr>
                          <m:t>𝑘𝑚</m:t>
                        </m:r>
                      </m:num>
                      <m:den>
                        <m:r>
                          <a:rPr lang="es-MX" sz="2800" b="0" i="1" smtClean="0">
                            <a:latin typeface="Cambria Math"/>
                          </a:rPr>
                          <m:t>h</m:t>
                        </m:r>
                      </m:den>
                    </m:f>
                  </m:oMath>
                </a14:m>
                <a:r>
                  <a:rPr lang="es-MX" sz="2800" dirty="0" smtClean="0">
                    <a:latin typeface="Comic Sans MS" pitchFamily="66" charset="0"/>
                  </a:rPr>
                  <a:t>) . Los marinos emplean una unidad propia: el nudo, que equivale a una milla marina por hora (1.85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s-MX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/>
                          </a:rPr>
                          <m:t>𝑘𝑚</m:t>
                        </m:r>
                      </m:num>
                      <m:den>
                        <m:r>
                          <a:rPr lang="es-MX" sz="2800" b="0" i="1" smtClean="0">
                            <a:latin typeface="Cambria Math"/>
                          </a:rPr>
                          <m:t>h</m:t>
                        </m:r>
                      </m:den>
                    </m:f>
                    <m:r>
                      <a:rPr lang="es-MX" sz="2800" b="0" i="1" smtClean="0">
                        <a:latin typeface="Cambria Math"/>
                      </a:rPr>
                      <m:t>)</m:t>
                    </m:r>
                  </m:oMath>
                </a14:m>
                <a:endParaRPr lang="es-MX" sz="2800" dirty="0"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5" name="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924" y="1988840"/>
                <a:ext cx="8208912" cy="3970318"/>
              </a:xfrm>
              <a:prstGeom prst="rect">
                <a:avLst/>
              </a:prstGeom>
              <a:blipFill rotWithShape="1">
                <a:blip r:embed="rId3"/>
                <a:stretch>
                  <a:fillRect l="-1560" t="-1534" r="-1114" b="-322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740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995</Words>
  <Application>Microsoft Office PowerPoint</Application>
  <PresentationFormat>Presentación en pantalla (4:3)</PresentationFormat>
  <Paragraphs>204</Paragraphs>
  <Slides>14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6" baseType="lpstr">
      <vt:lpstr>Tema de Office</vt:lpstr>
      <vt:lpstr>Microsoft Editor de ecuaciones 3.0</vt:lpstr>
      <vt:lpstr>Presentación de PowerPoint</vt:lpstr>
      <vt:lpstr> Tema: Movimiento horizontal </vt:lpstr>
      <vt:lpstr>  TRAYECTORIA, ESPACIO Y DESPLAZAMIENTO  </vt:lpstr>
      <vt:lpstr>Presentación de PowerPoint</vt:lpstr>
      <vt:lpstr>Sistemas de referencia</vt:lpstr>
      <vt:lpstr>Velocidad</vt:lpstr>
      <vt:lpstr>Velocidad media</vt:lpstr>
      <vt:lpstr>Velocidad instantánea</vt:lpstr>
      <vt:lpstr>  Dimensiones y unidades de la velocidad </vt:lpstr>
      <vt:lpstr>Movimiento horizontal</vt:lpstr>
      <vt:lpstr>Ejercicios propuestos</vt:lpstr>
      <vt:lpstr>Aceleración</vt:lpstr>
      <vt:lpstr>Problemas propuestos</vt:lpstr>
      <vt:lpstr>Bibliografía: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Usuario Final</cp:lastModifiedBy>
  <cp:revision>36</cp:revision>
  <dcterms:created xsi:type="dcterms:W3CDTF">2014-07-09T15:06:15Z</dcterms:created>
  <dcterms:modified xsi:type="dcterms:W3CDTF">2015-05-22T03:36:00Z</dcterms:modified>
</cp:coreProperties>
</file>